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Arvo" panose="020B0604020202020204" charset="0"/>
      <p:regular r:id="rId29"/>
      <p:bold r:id="rId30"/>
      <p:italic r:id="rId31"/>
      <p:boldItalic r:id="rId32"/>
    </p:embeddedFont>
    <p:embeddedFont>
      <p:font typeface="Exo 2" panose="020B0604020202020204" charset="0"/>
      <p:regular r:id="rId33"/>
      <p:bold r:id="rId34"/>
      <p:italic r:id="rId35"/>
      <p:boldItalic r:id="rId36"/>
    </p:embeddedFont>
    <p:embeddedFont>
      <p:font typeface="Fira Sans Extra Condensed Medium" panose="020B0604020202020204" charset="0"/>
      <p:regular r:id="rId37"/>
      <p:bold r:id="rId38"/>
      <p:italic r:id="rId39"/>
      <p:boldItalic r:id="rId40"/>
    </p:embeddedFont>
    <p:embeddedFont>
      <p:font typeface="Roboto Condensed" panose="020B0604020202020204" charset="0"/>
      <p:regular r:id="rId41"/>
      <p:bold r:id="rId42"/>
      <p:italic r:id="rId43"/>
      <p:boldItalic r:id="rId44"/>
    </p:embeddedFont>
    <p:embeddedFont>
      <p:font typeface="Roboto Condensed Light" panose="020B0604020202020204" charset="0"/>
      <p:regular r:id="rId45"/>
      <p:bold r:id="rId46"/>
      <p:italic r:id="rId47"/>
      <p:boldItalic r:id="rId48"/>
    </p:embeddedFont>
    <p:embeddedFont>
      <p:font typeface="Squada One" panose="020B060402020202020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8d3b44f08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8d3b44f08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41abfbaf28_3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41abfbaf28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19515fe0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8d3b44f0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19515fe0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8d3b44f0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8d3b44f08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40422e078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8d3b44f08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1abfbaf28_3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8d3b44f08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8d3b44f08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19515fe0b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419515fe0b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419515fe0b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40422e07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8c66ba33b_0_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465e7bc0b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1abfbaf28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8d3b44f08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b89697f2a7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b89697f2a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40422e078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8d3b44f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8d3b44f08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bg>
      <p:bgPr>
        <a:noFill/>
        <a:effectLst/>
      </p:bgPr>
    </p:bg>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chemeClr val="accent6"/>
              </a:buClr>
              <a:buSzPts val="2000"/>
              <a:buNone/>
              <a:defRPr sz="2000">
                <a:solidFill>
                  <a:schemeClr val="accent6"/>
                </a:solidFill>
              </a:defRPr>
            </a:lvl2pPr>
            <a:lvl3pPr lvl="2" algn="r" rtl="0">
              <a:spcBef>
                <a:spcPts val="0"/>
              </a:spcBef>
              <a:spcAft>
                <a:spcPts val="0"/>
              </a:spcAft>
              <a:buClr>
                <a:schemeClr val="accent6"/>
              </a:buClr>
              <a:buSzPts val="2000"/>
              <a:buNone/>
              <a:defRPr sz="2000">
                <a:solidFill>
                  <a:schemeClr val="accent6"/>
                </a:solidFill>
              </a:defRPr>
            </a:lvl3pPr>
            <a:lvl4pPr lvl="3" algn="r" rtl="0">
              <a:spcBef>
                <a:spcPts val="0"/>
              </a:spcBef>
              <a:spcAft>
                <a:spcPts val="0"/>
              </a:spcAft>
              <a:buClr>
                <a:schemeClr val="accent6"/>
              </a:buClr>
              <a:buSzPts val="2000"/>
              <a:buNone/>
              <a:defRPr sz="2000">
                <a:solidFill>
                  <a:schemeClr val="accent6"/>
                </a:solidFill>
              </a:defRPr>
            </a:lvl4pPr>
            <a:lvl5pPr lvl="4" algn="r" rtl="0">
              <a:spcBef>
                <a:spcPts val="0"/>
              </a:spcBef>
              <a:spcAft>
                <a:spcPts val="0"/>
              </a:spcAft>
              <a:buClr>
                <a:schemeClr val="accent6"/>
              </a:buClr>
              <a:buSzPts val="2000"/>
              <a:buNone/>
              <a:defRPr sz="2000">
                <a:solidFill>
                  <a:schemeClr val="accent6"/>
                </a:solidFill>
              </a:defRPr>
            </a:lvl5pPr>
            <a:lvl6pPr lvl="5" algn="r" rtl="0">
              <a:spcBef>
                <a:spcPts val="0"/>
              </a:spcBef>
              <a:spcAft>
                <a:spcPts val="0"/>
              </a:spcAft>
              <a:buClr>
                <a:schemeClr val="accent6"/>
              </a:buClr>
              <a:buSzPts val="2000"/>
              <a:buNone/>
              <a:defRPr sz="2000">
                <a:solidFill>
                  <a:schemeClr val="accent6"/>
                </a:solidFill>
              </a:defRPr>
            </a:lvl6pPr>
            <a:lvl7pPr lvl="6" algn="r" rtl="0">
              <a:spcBef>
                <a:spcPts val="0"/>
              </a:spcBef>
              <a:spcAft>
                <a:spcPts val="0"/>
              </a:spcAft>
              <a:buClr>
                <a:schemeClr val="accent6"/>
              </a:buClr>
              <a:buSzPts val="2000"/>
              <a:buNone/>
              <a:defRPr sz="2000">
                <a:solidFill>
                  <a:schemeClr val="accent6"/>
                </a:solidFill>
              </a:defRPr>
            </a:lvl7pPr>
            <a:lvl8pPr lvl="7" algn="r" rtl="0">
              <a:spcBef>
                <a:spcPts val="0"/>
              </a:spcBef>
              <a:spcAft>
                <a:spcPts val="0"/>
              </a:spcAft>
              <a:buClr>
                <a:schemeClr val="accent6"/>
              </a:buClr>
              <a:buSzPts val="2000"/>
              <a:buNone/>
              <a:defRPr sz="2000">
                <a:solidFill>
                  <a:schemeClr val="accent6"/>
                </a:solidFill>
              </a:defRPr>
            </a:lvl8pPr>
            <a:lvl9pPr lvl="8" algn="r" rtl="0">
              <a:spcBef>
                <a:spcPts val="0"/>
              </a:spcBef>
              <a:spcAft>
                <a:spcPts val="0"/>
              </a:spcAft>
              <a:buClr>
                <a:schemeClr val="accent6"/>
              </a:buClr>
              <a:buSzPts val="2000"/>
              <a:buNone/>
              <a:defRPr sz="2000">
                <a:solidFill>
                  <a:schemeClr val="accent6"/>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4.gif"/></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40.gif"/></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1.xml"/><Relationship Id="rId4" Type="http://schemas.openxmlformats.org/officeDocument/2006/relationships/image" Target="../media/image42.gif"/></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subTitle" idx="1"/>
          </p:nvPr>
        </p:nvSpPr>
        <p:spPr>
          <a:xfrm>
            <a:off x="3670681" y="2987097"/>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Entrepreneurship Crash</a:t>
            </a:r>
            <a:endParaRPr/>
          </a:p>
        </p:txBody>
      </p:sp>
      <p:sp>
        <p:nvSpPr>
          <p:cNvPr id="133" name="Google Shape;133;p26"/>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VALORIZACIÓN DEL EMPRENDIMIENTO </a:t>
            </a:r>
            <a:endParaRPr/>
          </a:p>
        </p:txBody>
      </p:sp>
      <p:cxnSp>
        <p:nvCxnSpPr>
          <p:cNvPr id="134" name="Google Shape;134;p26"/>
          <p:cNvCxnSpPr/>
          <p:nvPr/>
        </p:nvCxnSpPr>
        <p:spPr>
          <a:xfrm>
            <a:off x="7145675" y="3176000"/>
            <a:ext cx="2086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5"/>
          <p:cNvPicPr preferRelativeResize="0"/>
          <p:nvPr/>
        </p:nvPicPr>
        <p:blipFill>
          <a:blip r:embed="rId3">
            <a:alphaModFix/>
          </a:blip>
          <a:stretch>
            <a:fillRect/>
          </a:stretch>
        </p:blipFill>
        <p:spPr>
          <a:xfrm>
            <a:off x="2033588" y="857250"/>
            <a:ext cx="5076825" cy="342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36"/>
          <p:cNvPicPr preferRelativeResize="0"/>
          <p:nvPr/>
        </p:nvPicPr>
        <p:blipFill>
          <a:blip r:embed="rId3">
            <a:alphaModFix/>
          </a:blip>
          <a:stretch>
            <a:fillRect/>
          </a:stretch>
        </p:blipFill>
        <p:spPr>
          <a:xfrm>
            <a:off x="2224088" y="1009650"/>
            <a:ext cx="4695825" cy="3124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7"/>
          <p:cNvPicPr preferRelativeResize="0"/>
          <p:nvPr/>
        </p:nvPicPr>
        <p:blipFill>
          <a:blip r:embed="rId3">
            <a:alphaModFix/>
          </a:blip>
          <a:stretch>
            <a:fillRect/>
          </a:stretch>
        </p:blipFill>
        <p:spPr>
          <a:xfrm>
            <a:off x="2500313" y="976300"/>
            <a:ext cx="4143375" cy="3190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38"/>
          <p:cNvPicPr preferRelativeResize="0"/>
          <p:nvPr/>
        </p:nvPicPr>
        <p:blipFill>
          <a:blip r:embed="rId3">
            <a:alphaModFix/>
          </a:blip>
          <a:stretch>
            <a:fillRect/>
          </a:stretch>
        </p:blipFill>
        <p:spPr>
          <a:xfrm>
            <a:off x="500063" y="962025"/>
            <a:ext cx="8143875" cy="3219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9"/>
          <p:cNvSpPr txBox="1">
            <a:spLocks noGrp="1"/>
          </p:cNvSpPr>
          <p:nvPr>
            <p:ph type="ctrTitle"/>
          </p:nvPr>
        </p:nvSpPr>
        <p:spPr>
          <a:xfrm flipH="1">
            <a:off x="268375" y="1358500"/>
            <a:ext cx="87105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Costo promedio ponderado de capital</a:t>
            </a:r>
            <a:endParaRPr/>
          </a:p>
        </p:txBody>
      </p:sp>
      <p:sp>
        <p:nvSpPr>
          <p:cNvPr id="207" name="Google Shape;207;p39"/>
          <p:cNvSpPr txBox="1">
            <a:spLocks noGrp="1"/>
          </p:cNvSpPr>
          <p:nvPr>
            <p:ph type="title" idx="2"/>
          </p:nvPr>
        </p:nvSpPr>
        <p:spPr>
          <a:xfrm flipH="1">
            <a:off x="3725375" y="1035225"/>
            <a:ext cx="47994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WACC</a:t>
            </a:r>
            <a:endParaRPr/>
          </a:p>
        </p:txBody>
      </p:sp>
      <p:cxnSp>
        <p:nvCxnSpPr>
          <p:cNvPr id="208" name="Google Shape;208;p39"/>
          <p:cNvCxnSpPr/>
          <p:nvPr/>
        </p:nvCxnSpPr>
        <p:spPr>
          <a:xfrm>
            <a:off x="7626825" y="2744700"/>
            <a:ext cx="1560600" cy="0"/>
          </a:xfrm>
          <a:prstGeom prst="straightConnector1">
            <a:avLst/>
          </a:prstGeom>
          <a:noFill/>
          <a:ln w="9525" cap="flat" cmpd="sng">
            <a:solidFill>
              <a:schemeClr val="dk2"/>
            </a:solidFill>
            <a:prstDash val="solid"/>
            <a:round/>
            <a:headEnd type="none" w="med" len="med"/>
            <a:tailEnd type="none" w="med" len="med"/>
          </a:ln>
        </p:spPr>
      </p:cxnSp>
      <p:sp>
        <p:nvSpPr>
          <p:cNvPr id="209" name="Google Shape;209;p39"/>
          <p:cNvSpPr txBox="1">
            <a:spLocks noGrp="1"/>
          </p:cNvSpPr>
          <p:nvPr>
            <p:ph type="subTitle" idx="1"/>
          </p:nvPr>
        </p:nvSpPr>
        <p:spPr>
          <a:xfrm>
            <a:off x="4385868" y="30938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El costo de capital promedio ponderado, llamado también WACC, es la tasa de descuento que debe  utilizarse para descontar los flujos de fondos operativos para evaluar una empresa utilizando el descuento de flujos de fondos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IMPORTANCIA </a:t>
            </a:r>
            <a:endParaRPr/>
          </a:p>
        </p:txBody>
      </p:sp>
      <p:sp>
        <p:nvSpPr>
          <p:cNvPr id="215" name="Google Shape;215;p40"/>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Minimizando el costo de capital es posible maximizar el valor de la firma</a:t>
            </a:r>
            <a:endParaRPr/>
          </a:p>
          <a:p>
            <a:pPr marL="0" lvl="0" indent="0" algn="ctr" rtl="0">
              <a:spcBef>
                <a:spcPts val="0"/>
              </a:spcBef>
              <a:spcAft>
                <a:spcPts val="0"/>
              </a:spcAft>
              <a:buNone/>
            </a:pPr>
            <a:endParaRPr/>
          </a:p>
        </p:txBody>
      </p:sp>
      <p:sp>
        <p:nvSpPr>
          <p:cNvPr id="216" name="Google Shape;216;p40"/>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 realización de los presupuestos de capital requieren un estimado de capital</a:t>
            </a:r>
            <a:endParaRPr/>
          </a:p>
          <a:p>
            <a:pPr marL="0" lvl="0" indent="0" algn="ctr" rtl="0">
              <a:spcBef>
                <a:spcPts val="0"/>
              </a:spcBef>
              <a:spcAft>
                <a:spcPts val="0"/>
              </a:spcAft>
              <a:buNone/>
            </a:pPr>
            <a:endParaRPr/>
          </a:p>
        </p:txBody>
      </p:sp>
      <p:sp>
        <p:nvSpPr>
          <p:cNvPr id="217" name="Google Shape;217;p40"/>
          <p:cNvSpPr txBox="1">
            <a:spLocks noGrp="1"/>
          </p:cNvSpPr>
          <p:nvPr>
            <p:ph type="subTitle" idx="6"/>
          </p:nvPr>
        </p:nvSpPr>
        <p:spPr>
          <a:xfrm>
            <a:off x="3842025" y="18816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 calcula como un valor compuesto, integrado por los diversos tipos de fondos que usará, independientemente del financiamiento específico para un proyecto</a:t>
            </a:r>
            <a:endParaRPr/>
          </a:p>
          <a:p>
            <a:pPr marL="0" lvl="0" indent="0" algn="ctr" rtl="0">
              <a:spcBef>
                <a:spcPts val="0"/>
              </a:spcBef>
              <a:spcAft>
                <a:spcPts val="0"/>
              </a:spcAft>
              <a:buNone/>
            </a:pPr>
            <a:endParaRPr/>
          </a:p>
        </p:txBody>
      </p:sp>
      <p:cxnSp>
        <p:nvCxnSpPr>
          <p:cNvPr id="218" name="Google Shape;218;p40"/>
          <p:cNvCxnSpPr/>
          <p:nvPr/>
        </p:nvCxnSpPr>
        <p:spPr>
          <a:xfrm rot="10800000">
            <a:off x="-49600" y="1722725"/>
            <a:ext cx="5334600" cy="0"/>
          </a:xfrm>
          <a:prstGeom prst="straightConnector1">
            <a:avLst/>
          </a:prstGeom>
          <a:noFill/>
          <a:ln w="9525" cap="flat" cmpd="sng">
            <a:solidFill>
              <a:schemeClr val="dk2"/>
            </a:solidFill>
            <a:prstDash val="solid"/>
            <a:round/>
            <a:headEnd type="none" w="med" len="med"/>
            <a:tailEnd type="none" w="med" len="med"/>
          </a:ln>
        </p:spPr>
      </p:cxnSp>
      <p:grpSp>
        <p:nvGrpSpPr>
          <p:cNvPr id="219" name="Google Shape;219;p40"/>
          <p:cNvGrpSpPr/>
          <p:nvPr/>
        </p:nvGrpSpPr>
        <p:grpSpPr>
          <a:xfrm>
            <a:off x="2828333" y="1307814"/>
            <a:ext cx="278692" cy="331130"/>
            <a:chOff x="-48233050" y="3569725"/>
            <a:chExt cx="252050" cy="299475"/>
          </a:xfrm>
        </p:grpSpPr>
        <p:sp>
          <p:nvSpPr>
            <p:cNvPr id="220" name="Google Shape;220;p4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40"/>
          <p:cNvGrpSpPr/>
          <p:nvPr/>
        </p:nvGrpSpPr>
        <p:grpSpPr>
          <a:xfrm>
            <a:off x="1189260" y="1308215"/>
            <a:ext cx="330936" cy="330743"/>
            <a:chOff x="-49764975" y="3183375"/>
            <a:chExt cx="299300" cy="299125"/>
          </a:xfrm>
        </p:grpSpPr>
        <p:sp>
          <p:nvSpPr>
            <p:cNvPr id="224" name="Google Shape;224;p4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40"/>
          <p:cNvGrpSpPr/>
          <p:nvPr/>
        </p:nvGrpSpPr>
        <p:grpSpPr>
          <a:xfrm>
            <a:off x="4414286" y="1311087"/>
            <a:ext cx="332677" cy="330964"/>
            <a:chOff x="-47155575" y="3200500"/>
            <a:chExt cx="300875" cy="299325"/>
          </a:xfrm>
        </p:grpSpPr>
        <p:sp>
          <p:nvSpPr>
            <p:cNvPr id="234" name="Google Shape;234;p4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0" name="Google Shape;240;p40"/>
          <p:cNvPicPr preferRelativeResize="0"/>
          <p:nvPr/>
        </p:nvPicPr>
        <p:blipFill>
          <a:blip r:embed="rId3">
            <a:alphaModFix/>
          </a:blip>
          <a:stretch>
            <a:fillRect/>
          </a:stretch>
        </p:blipFill>
        <p:spPr>
          <a:xfrm>
            <a:off x="5454975" y="2305200"/>
            <a:ext cx="3519975" cy="23659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1"/>
          <p:cNvSpPr/>
          <p:nvPr/>
        </p:nvSpPr>
        <p:spPr>
          <a:xfrm rot="-5400000" flipH="1">
            <a:off x="5399608" y="1821475"/>
            <a:ext cx="1975500" cy="2628900"/>
          </a:xfrm>
          <a:prstGeom prst="snip1Rect">
            <a:avLst>
              <a:gd name="adj"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 name="Google Shape;246;p41"/>
          <p:cNvCxnSpPr/>
          <p:nvPr/>
        </p:nvCxnSpPr>
        <p:spPr>
          <a:xfrm rot="10800000">
            <a:off x="7687958" y="2949500"/>
            <a:ext cx="1584000" cy="0"/>
          </a:xfrm>
          <a:prstGeom prst="straightConnector1">
            <a:avLst/>
          </a:prstGeom>
          <a:noFill/>
          <a:ln w="9525" cap="flat" cmpd="sng">
            <a:solidFill>
              <a:schemeClr val="dk1"/>
            </a:solidFill>
            <a:prstDash val="solid"/>
            <a:round/>
            <a:headEnd type="none" w="med" len="med"/>
            <a:tailEnd type="none" w="med" len="med"/>
          </a:ln>
        </p:spPr>
      </p:cxnSp>
      <p:sp>
        <p:nvSpPr>
          <p:cNvPr id="247" name="Google Shape;24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Factores que afectan al WACC</a:t>
            </a:r>
            <a:endParaRPr/>
          </a:p>
        </p:txBody>
      </p:sp>
      <p:sp>
        <p:nvSpPr>
          <p:cNvPr id="248" name="Google Shape;248;p41"/>
          <p:cNvSpPr/>
          <p:nvPr/>
        </p:nvSpPr>
        <p:spPr>
          <a:xfrm rot="5400000">
            <a:off x="1759800" y="1039900"/>
            <a:ext cx="1975500" cy="2631000"/>
          </a:xfrm>
          <a:prstGeom prst="snip1Rect">
            <a:avLst>
              <a:gd name="adj"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41"/>
          <p:cNvCxnSpPr/>
          <p:nvPr/>
        </p:nvCxnSpPr>
        <p:spPr>
          <a:xfrm rot="10800000">
            <a:off x="-21375" y="2148175"/>
            <a:ext cx="1466700" cy="0"/>
          </a:xfrm>
          <a:prstGeom prst="straightConnector1">
            <a:avLst/>
          </a:prstGeom>
          <a:noFill/>
          <a:ln w="9525" cap="flat" cmpd="sng">
            <a:solidFill>
              <a:schemeClr val="dk1"/>
            </a:solidFill>
            <a:prstDash val="solid"/>
            <a:round/>
            <a:headEnd type="none" w="med" len="med"/>
            <a:tailEnd type="none" w="med" len="med"/>
          </a:ln>
        </p:spPr>
      </p:cxnSp>
      <p:sp>
        <p:nvSpPr>
          <p:cNvPr id="250" name="Google Shape;250;p41"/>
          <p:cNvSpPr txBox="1">
            <a:spLocks noGrp="1"/>
          </p:cNvSpPr>
          <p:nvPr>
            <p:ph type="subTitle" idx="1"/>
          </p:nvPr>
        </p:nvSpPr>
        <p:spPr>
          <a:xfrm>
            <a:off x="1668888" y="164657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Niveles de las tasas de interés: En épocas en que la inflación es bastante elevada, el Banco Central suele elevar la tasa de referencia, la cual a su vez ocasiona un aumento en la demás tasas</a:t>
            </a:r>
            <a:endParaRPr/>
          </a:p>
          <a:p>
            <a:pPr marL="0" lvl="0" indent="0" algn="l" rtl="0">
              <a:spcBef>
                <a:spcPts val="0"/>
              </a:spcBef>
              <a:spcAft>
                <a:spcPts val="0"/>
              </a:spcAft>
              <a:buNone/>
            </a:pPr>
            <a:endParaRPr/>
          </a:p>
        </p:txBody>
      </p:sp>
      <p:sp>
        <p:nvSpPr>
          <p:cNvPr id="251" name="Google Shape;251;p41"/>
          <p:cNvSpPr txBox="1">
            <a:spLocks noGrp="1"/>
          </p:cNvSpPr>
          <p:nvPr>
            <p:ph type="subTitle" idx="4"/>
          </p:nvPr>
        </p:nvSpPr>
        <p:spPr>
          <a:xfrm>
            <a:off x="5308708" y="2148181"/>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Tasas tributarias: El principal efecto de las tasas tributaria se puede apreciar en el costo de la deuda. Cuando el impuesto a la renta aumenta, el costo de la deuda después de impuestos disminuye, por lo que resulta conveniente financiase con la deuda </a:t>
            </a:r>
            <a:endParaRPr/>
          </a:p>
          <a:p>
            <a:pPr marL="0" lvl="0" indent="0" algn="r" rtl="0">
              <a:spcBef>
                <a:spcPts val="0"/>
              </a:spcBef>
              <a:spcAft>
                <a:spcPts val="0"/>
              </a:spcAft>
              <a:buNone/>
            </a:pPr>
            <a:endParaRPr/>
          </a:p>
        </p:txBody>
      </p:sp>
      <p:pic>
        <p:nvPicPr>
          <p:cNvPr id="252" name="Google Shape;252;p41"/>
          <p:cNvPicPr preferRelativeResize="0"/>
          <p:nvPr/>
        </p:nvPicPr>
        <p:blipFill rotWithShape="1">
          <a:blip r:embed="rId3">
            <a:alphaModFix/>
          </a:blip>
          <a:srcRect t="6567" b="11945"/>
          <a:stretch/>
        </p:blipFill>
        <p:spPr>
          <a:xfrm>
            <a:off x="696762" y="3738827"/>
            <a:ext cx="1448284" cy="11801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42"/>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pic>
        <p:nvPicPr>
          <p:cNvPr id="258" name="Google Shape;258;p42"/>
          <p:cNvPicPr preferRelativeResize="0"/>
          <p:nvPr/>
        </p:nvPicPr>
        <p:blipFill rotWithShape="1">
          <a:blip r:embed="rId4">
            <a:alphaModFix amt="69000"/>
          </a:blip>
          <a:srcRect t="12341" b="3127"/>
          <a:stretch/>
        </p:blipFill>
        <p:spPr>
          <a:xfrm>
            <a:off x="0" y="0"/>
            <a:ext cx="9144000" cy="5143500"/>
          </a:xfrm>
          <a:prstGeom prst="snip2DiagRect">
            <a:avLst>
              <a:gd name="adj1" fmla="val 0"/>
              <a:gd name="adj2" fmla="val 0"/>
            </a:avLst>
          </a:prstGeom>
          <a:noFill/>
          <a:ln>
            <a:noFill/>
          </a:ln>
        </p:spPr>
      </p:pic>
      <p:sp>
        <p:nvSpPr>
          <p:cNvPr id="259" name="Google Shape;259;p42"/>
          <p:cNvSpPr txBox="1">
            <a:spLocks noGrp="1"/>
          </p:cNvSpPr>
          <p:nvPr>
            <p:ph type="ctrTitle"/>
          </p:nvPr>
        </p:nvSpPr>
        <p:spPr>
          <a:xfrm flipH="1">
            <a:off x="1193498" y="1611150"/>
            <a:ext cx="74964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ÍNDICE DE RENTABILIDAD </a:t>
            </a:r>
            <a:endParaRPr>
              <a:solidFill>
                <a:schemeClr val="dk1"/>
              </a:solidFill>
            </a:endParaRPr>
          </a:p>
        </p:txBody>
      </p:sp>
      <p:cxnSp>
        <p:nvCxnSpPr>
          <p:cNvPr id="260" name="Google Shape;260;p42"/>
          <p:cNvCxnSpPr/>
          <p:nvPr/>
        </p:nvCxnSpPr>
        <p:spPr>
          <a:xfrm rot="10800000">
            <a:off x="-6850" y="2056050"/>
            <a:ext cx="2468700" cy="0"/>
          </a:xfrm>
          <a:prstGeom prst="straightConnector1">
            <a:avLst/>
          </a:prstGeom>
          <a:noFill/>
          <a:ln w="9525" cap="flat" cmpd="sng">
            <a:solidFill>
              <a:schemeClr val="dk2"/>
            </a:solidFill>
            <a:prstDash val="solid"/>
            <a:round/>
            <a:headEnd type="none" w="med" len="med"/>
            <a:tailEnd type="none" w="med" len="med"/>
          </a:ln>
        </p:spPr>
      </p:cxnSp>
      <p:cxnSp>
        <p:nvCxnSpPr>
          <p:cNvPr id="261" name="Google Shape;261;p42"/>
          <p:cNvCxnSpPr/>
          <p:nvPr/>
        </p:nvCxnSpPr>
        <p:spPr>
          <a:xfrm rot="10800000">
            <a:off x="4389425" y="2962350"/>
            <a:ext cx="47478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3"/>
          <p:cNvSpPr txBox="1">
            <a:spLocks noGrp="1"/>
          </p:cNvSpPr>
          <p:nvPr>
            <p:ph type="ctrTitle"/>
          </p:nvPr>
        </p:nvSpPr>
        <p:spPr>
          <a:xfrm>
            <a:off x="1964851" y="62120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TASA INTERNA DE RETORNO (TIR)</a:t>
            </a:r>
            <a:endParaRPr/>
          </a:p>
          <a:p>
            <a:pPr marL="0" lvl="0" indent="0" algn="ctr" rtl="0">
              <a:spcBef>
                <a:spcPts val="0"/>
              </a:spcBef>
              <a:spcAft>
                <a:spcPts val="0"/>
              </a:spcAft>
              <a:buNone/>
            </a:pPr>
            <a:endParaRPr/>
          </a:p>
        </p:txBody>
      </p:sp>
      <p:sp>
        <p:nvSpPr>
          <p:cNvPr id="267" name="Google Shape;267;p43"/>
          <p:cNvSpPr txBox="1">
            <a:spLocks noGrp="1"/>
          </p:cNvSpPr>
          <p:nvPr>
            <p:ph type="ctrTitle" idx="4294967295"/>
          </p:nvPr>
        </p:nvSpPr>
        <p:spPr>
          <a:xfrm>
            <a:off x="287925" y="2366588"/>
            <a:ext cx="4339200" cy="12861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accent2"/>
              </a:buClr>
              <a:buSzPts val="1100"/>
              <a:buFont typeface="Arvo"/>
              <a:buChar char="●"/>
            </a:pPr>
            <a:r>
              <a:rPr lang="en" sz="1100">
                <a:latin typeface="Arvo"/>
                <a:ea typeface="Arvo"/>
                <a:cs typeface="Arvo"/>
                <a:sym typeface="Arvo"/>
              </a:rPr>
              <a:t>Es una tasa porcentual que indica la rentabilidad promedio anual que genera el capital que permanece invertido en el proyecto</a:t>
            </a:r>
            <a:endParaRPr sz="1100">
              <a:latin typeface="Arvo"/>
              <a:ea typeface="Arvo"/>
              <a:cs typeface="Arvo"/>
              <a:sym typeface="Arvo"/>
            </a:endParaRPr>
          </a:p>
          <a:p>
            <a:pPr marL="457200" lvl="0" indent="-298450" algn="l" rtl="0">
              <a:spcBef>
                <a:spcPts val="0"/>
              </a:spcBef>
              <a:spcAft>
                <a:spcPts val="0"/>
              </a:spcAft>
              <a:buClr>
                <a:schemeClr val="accent2"/>
              </a:buClr>
              <a:buSzPts val="1100"/>
              <a:buFont typeface="Arvo"/>
              <a:buChar char="●"/>
            </a:pPr>
            <a:r>
              <a:rPr lang="en" sz="1100">
                <a:latin typeface="Arvo"/>
                <a:ea typeface="Arvo"/>
                <a:cs typeface="Arvo"/>
                <a:sym typeface="Arvo"/>
              </a:rPr>
              <a:t>También se define como la tasa de descuento que hace que el VAN = 0</a:t>
            </a:r>
            <a:endParaRPr sz="1100">
              <a:latin typeface="Arvo"/>
              <a:ea typeface="Arvo"/>
              <a:cs typeface="Arvo"/>
              <a:sym typeface="Arvo"/>
            </a:endParaRPr>
          </a:p>
          <a:p>
            <a:pPr marL="457200" lvl="0" indent="-298450" algn="l" rtl="0">
              <a:spcBef>
                <a:spcPts val="0"/>
              </a:spcBef>
              <a:spcAft>
                <a:spcPts val="0"/>
              </a:spcAft>
              <a:buClr>
                <a:schemeClr val="accent2"/>
              </a:buClr>
              <a:buSzPts val="1100"/>
              <a:buFont typeface="Arvo"/>
              <a:buChar char="●"/>
            </a:pPr>
            <a:r>
              <a:rPr lang="en" sz="1100">
                <a:latin typeface="Arvo"/>
                <a:ea typeface="Arvo"/>
                <a:cs typeface="Arvo"/>
                <a:sym typeface="Arvo"/>
              </a:rPr>
              <a:t>Su valor no depende del tiempo </a:t>
            </a:r>
            <a:endParaRPr sz="1100">
              <a:latin typeface="Arvo"/>
              <a:ea typeface="Arvo"/>
              <a:cs typeface="Arvo"/>
              <a:sym typeface="Arvo"/>
            </a:endParaRPr>
          </a:p>
          <a:p>
            <a:pPr marL="457200" lvl="0" indent="-298450" algn="l" rtl="0">
              <a:spcBef>
                <a:spcPts val="0"/>
              </a:spcBef>
              <a:spcAft>
                <a:spcPts val="0"/>
              </a:spcAft>
              <a:buClr>
                <a:schemeClr val="accent2"/>
              </a:buClr>
              <a:buSzPts val="1100"/>
              <a:buFont typeface="Arvo"/>
              <a:buChar char="●"/>
            </a:pPr>
            <a:r>
              <a:rPr lang="en" sz="1100">
                <a:latin typeface="Arvo"/>
                <a:ea typeface="Arvo"/>
                <a:cs typeface="Arvo"/>
                <a:sym typeface="Arvo"/>
              </a:rPr>
              <a:t>Representa el máximo costo que el inversionista podría pagar por el capital prestado  </a:t>
            </a:r>
            <a:endParaRPr sz="1100">
              <a:latin typeface="Arvo"/>
              <a:ea typeface="Arvo"/>
              <a:cs typeface="Arvo"/>
              <a:sym typeface="Arvo"/>
            </a:endParaRPr>
          </a:p>
        </p:txBody>
      </p:sp>
      <p:pic>
        <p:nvPicPr>
          <p:cNvPr id="268" name="Google Shape;268;p43"/>
          <p:cNvPicPr preferRelativeResize="0"/>
          <p:nvPr/>
        </p:nvPicPr>
        <p:blipFill>
          <a:blip r:embed="rId3">
            <a:alphaModFix/>
          </a:blip>
          <a:stretch>
            <a:fillRect/>
          </a:stretch>
        </p:blipFill>
        <p:spPr>
          <a:xfrm>
            <a:off x="4862075" y="2013888"/>
            <a:ext cx="4150151" cy="1991515"/>
          </a:xfrm>
          <a:prstGeom prst="rect">
            <a:avLst/>
          </a:prstGeom>
          <a:noFill/>
          <a:ln>
            <a:noFill/>
          </a:ln>
        </p:spPr>
      </p:pic>
      <p:pic>
        <p:nvPicPr>
          <p:cNvPr id="269" name="Google Shape;269;p43"/>
          <p:cNvPicPr preferRelativeResize="0"/>
          <p:nvPr/>
        </p:nvPicPr>
        <p:blipFill rotWithShape="1">
          <a:blip r:embed="rId4">
            <a:alphaModFix/>
          </a:blip>
          <a:srcRect t="11708" b="17967"/>
          <a:stretch/>
        </p:blipFill>
        <p:spPr>
          <a:xfrm>
            <a:off x="287932" y="1045153"/>
            <a:ext cx="1796923" cy="1263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4"/>
          <p:cNvSpPr txBox="1">
            <a:spLocks noGrp="1"/>
          </p:cNvSpPr>
          <p:nvPr>
            <p:ph type="ctrTitle"/>
          </p:nvPr>
        </p:nvSpPr>
        <p:spPr>
          <a:xfrm flipH="1">
            <a:off x="746524" y="438850"/>
            <a:ext cx="6890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300">
                <a:solidFill>
                  <a:srgbClr val="FFFFFF"/>
                </a:solidFill>
                <a:latin typeface="Arvo"/>
                <a:ea typeface="Arvo"/>
                <a:cs typeface="Arvo"/>
                <a:sym typeface="Arvo"/>
              </a:rPr>
              <a:t>VENTAJAS Y DESVENTAJAS DE LA TIR</a:t>
            </a:r>
            <a:r>
              <a:rPr lang="en" sz="3100" b="0">
                <a:solidFill>
                  <a:srgbClr val="FFFFFF"/>
                </a:solidFill>
                <a:latin typeface="Arvo"/>
                <a:ea typeface="Arvo"/>
                <a:cs typeface="Arvo"/>
                <a:sym typeface="Arvo"/>
              </a:rPr>
              <a:t> </a:t>
            </a:r>
            <a:endParaRPr sz="3100" b="0">
              <a:solidFill>
                <a:srgbClr val="FFFFFF"/>
              </a:solidFill>
              <a:latin typeface="Arvo"/>
              <a:ea typeface="Arvo"/>
              <a:cs typeface="Arvo"/>
              <a:sym typeface="Arvo"/>
            </a:endParaRPr>
          </a:p>
          <a:p>
            <a:pPr marL="0" lvl="0" indent="0" algn="l" rtl="0">
              <a:spcBef>
                <a:spcPts val="0"/>
              </a:spcBef>
              <a:spcAft>
                <a:spcPts val="0"/>
              </a:spcAft>
              <a:buNone/>
            </a:pPr>
            <a:endParaRPr/>
          </a:p>
        </p:txBody>
      </p:sp>
      <p:cxnSp>
        <p:nvCxnSpPr>
          <p:cNvPr id="275" name="Google Shape;275;p44"/>
          <p:cNvCxnSpPr/>
          <p:nvPr/>
        </p:nvCxnSpPr>
        <p:spPr>
          <a:xfrm>
            <a:off x="0" y="1895325"/>
            <a:ext cx="1676700" cy="0"/>
          </a:xfrm>
          <a:prstGeom prst="straightConnector1">
            <a:avLst/>
          </a:prstGeom>
          <a:noFill/>
          <a:ln w="9525" cap="flat" cmpd="sng">
            <a:solidFill>
              <a:schemeClr val="dk2"/>
            </a:solidFill>
            <a:prstDash val="solid"/>
            <a:round/>
            <a:headEnd type="none" w="med" len="med"/>
            <a:tailEnd type="none" w="med" len="med"/>
          </a:ln>
        </p:spPr>
      </p:cxnSp>
      <p:sp>
        <p:nvSpPr>
          <p:cNvPr id="276" name="Google Shape;276;p44"/>
          <p:cNvSpPr txBox="1"/>
          <p:nvPr/>
        </p:nvSpPr>
        <p:spPr>
          <a:xfrm>
            <a:off x="498825" y="2053800"/>
            <a:ext cx="47475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Font typeface="Arvo"/>
              <a:buChar char="●"/>
            </a:pPr>
            <a:r>
              <a:rPr lang="en">
                <a:solidFill>
                  <a:srgbClr val="FFFFFF"/>
                </a:solidFill>
                <a:latin typeface="Arvo"/>
                <a:ea typeface="Arvo"/>
                <a:cs typeface="Arvo"/>
                <a:sym typeface="Arvo"/>
              </a:rPr>
              <a:t>Brinda un coeficiente de rentabilidad comprensible y fácilmente comparable </a:t>
            </a:r>
            <a:endParaRPr>
              <a:solidFill>
                <a:srgbClr val="FFFFFF"/>
              </a:solidFill>
              <a:latin typeface="Arvo"/>
              <a:ea typeface="Arvo"/>
              <a:cs typeface="Arvo"/>
              <a:sym typeface="Arvo"/>
            </a:endParaRPr>
          </a:p>
        </p:txBody>
      </p:sp>
      <p:sp>
        <p:nvSpPr>
          <p:cNvPr id="277" name="Google Shape;277;p44"/>
          <p:cNvSpPr txBox="1"/>
          <p:nvPr/>
        </p:nvSpPr>
        <p:spPr>
          <a:xfrm>
            <a:off x="309625" y="2827875"/>
            <a:ext cx="47475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latin typeface="Arvo"/>
                <a:ea typeface="Arvo"/>
                <a:cs typeface="Arvo"/>
                <a:sym typeface="Arvo"/>
              </a:rPr>
              <a:t>DESVENTAJAS </a:t>
            </a:r>
            <a:endParaRPr>
              <a:solidFill>
                <a:srgbClr val="FFFFFF"/>
              </a:solidFill>
              <a:latin typeface="Arvo"/>
              <a:ea typeface="Arvo"/>
              <a:cs typeface="Arvo"/>
              <a:sym typeface="Arvo"/>
            </a:endParaRPr>
          </a:p>
          <a:p>
            <a:pPr marL="457200" lvl="0" indent="-317500" algn="l" rtl="0">
              <a:spcBef>
                <a:spcPts val="0"/>
              </a:spcBef>
              <a:spcAft>
                <a:spcPts val="0"/>
              </a:spcAft>
              <a:buClr>
                <a:srgbClr val="FFFFFF"/>
              </a:buClr>
              <a:buSzPts val="1400"/>
              <a:buFont typeface="Arvo"/>
              <a:buChar char="●"/>
            </a:pPr>
            <a:r>
              <a:rPr lang="en">
                <a:solidFill>
                  <a:srgbClr val="FFFFFF"/>
                </a:solidFill>
                <a:latin typeface="Arvo"/>
                <a:ea typeface="Arvo"/>
                <a:cs typeface="Arvo"/>
                <a:sym typeface="Arvo"/>
              </a:rPr>
              <a:t>No es apropiado aplicar a proyectos mutuamente excluyentes, si tienen distinta duración o diferente distribución de beneficios </a:t>
            </a:r>
            <a:endParaRPr>
              <a:solidFill>
                <a:srgbClr val="FFFFFF"/>
              </a:solidFill>
              <a:latin typeface="Arvo"/>
              <a:ea typeface="Arvo"/>
              <a:cs typeface="Arvo"/>
              <a:sym typeface="Arvo"/>
            </a:endParaRPr>
          </a:p>
          <a:p>
            <a:pPr marL="457200" lvl="0" indent="-317500" algn="l" rtl="0">
              <a:spcBef>
                <a:spcPts val="0"/>
              </a:spcBef>
              <a:spcAft>
                <a:spcPts val="0"/>
              </a:spcAft>
              <a:buClr>
                <a:srgbClr val="FFFFFF"/>
              </a:buClr>
              <a:buSzPts val="1400"/>
              <a:buFont typeface="Arvo"/>
              <a:buChar char="●"/>
            </a:pPr>
            <a:r>
              <a:rPr lang="en">
                <a:solidFill>
                  <a:srgbClr val="FFFFFF"/>
                </a:solidFill>
                <a:latin typeface="Arvo"/>
                <a:ea typeface="Arvo"/>
                <a:cs typeface="Arvo"/>
                <a:sym typeface="Arvo"/>
              </a:rPr>
              <a:t>Un mismo proyecto puede tener diferente TIR porque matemáticamente pueden darse diversas soluciones </a:t>
            </a:r>
            <a:endParaRPr>
              <a:solidFill>
                <a:srgbClr val="FFFFFF"/>
              </a:solidFill>
              <a:latin typeface="Arvo"/>
              <a:ea typeface="Arvo"/>
              <a:cs typeface="Arvo"/>
              <a:sym typeface="Arvo"/>
            </a:endParaRPr>
          </a:p>
        </p:txBody>
      </p:sp>
      <p:pic>
        <p:nvPicPr>
          <p:cNvPr id="278" name="Google Shape;278;p44"/>
          <p:cNvPicPr preferRelativeResize="0"/>
          <p:nvPr/>
        </p:nvPicPr>
        <p:blipFill>
          <a:blip r:embed="rId3">
            <a:alphaModFix/>
          </a:blip>
          <a:stretch>
            <a:fillRect/>
          </a:stretch>
        </p:blipFill>
        <p:spPr>
          <a:xfrm>
            <a:off x="5246325" y="1728075"/>
            <a:ext cx="3552732" cy="2478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p:nvPr/>
        </p:nvSpPr>
        <p:spPr>
          <a:xfrm>
            <a:off x="1386375" y="45194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a:solidFill>
                <a:schemeClr val="accent6"/>
              </a:solidFill>
              <a:latin typeface="Roboto Condensed Light"/>
              <a:ea typeface="Roboto Condensed Light"/>
              <a:cs typeface="Roboto Condensed Light"/>
              <a:sym typeface="Roboto Condensed Light"/>
            </a:endParaRPr>
          </a:p>
        </p:txBody>
      </p:sp>
      <p:pic>
        <p:nvPicPr>
          <p:cNvPr id="140" name="Google Shape;140;p27"/>
          <p:cNvPicPr preferRelativeResize="0"/>
          <p:nvPr/>
        </p:nvPicPr>
        <p:blipFill>
          <a:blip r:embed="rId3">
            <a:alphaModFix/>
          </a:blip>
          <a:stretch>
            <a:fillRect/>
          </a:stretch>
        </p:blipFill>
        <p:spPr>
          <a:xfrm>
            <a:off x="604775" y="464450"/>
            <a:ext cx="7934444" cy="42146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45"/>
          <p:cNvPicPr preferRelativeResize="0"/>
          <p:nvPr/>
        </p:nvPicPr>
        <p:blipFill>
          <a:blip r:embed="rId3">
            <a:alphaModFix/>
          </a:blip>
          <a:stretch>
            <a:fillRect/>
          </a:stretch>
        </p:blipFill>
        <p:spPr>
          <a:xfrm>
            <a:off x="1604950" y="152400"/>
            <a:ext cx="5934093"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46"/>
          <p:cNvPicPr preferRelativeResize="0"/>
          <p:nvPr/>
        </p:nvPicPr>
        <p:blipFill>
          <a:blip r:embed="rId3">
            <a:alphaModFix/>
          </a:blip>
          <a:stretch>
            <a:fillRect/>
          </a:stretch>
        </p:blipFill>
        <p:spPr>
          <a:xfrm>
            <a:off x="1009650" y="366713"/>
            <a:ext cx="7124700" cy="4410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idx="2"/>
          </p:nvPr>
        </p:nvSpPr>
        <p:spPr>
          <a:xfrm flipH="1">
            <a:off x="266500" y="2346900"/>
            <a:ext cx="6749400" cy="742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VALOR PRESENTE NETO</a:t>
            </a:r>
            <a:endParaRPr/>
          </a:p>
        </p:txBody>
      </p:sp>
      <p:cxnSp>
        <p:nvCxnSpPr>
          <p:cNvPr id="294" name="Google Shape;294;p47"/>
          <p:cNvCxnSpPr/>
          <p:nvPr/>
        </p:nvCxnSpPr>
        <p:spPr>
          <a:xfrm>
            <a:off x="7015900" y="-35700"/>
            <a:ext cx="0" cy="2382600"/>
          </a:xfrm>
          <a:prstGeom prst="straightConnector1">
            <a:avLst/>
          </a:prstGeom>
          <a:noFill/>
          <a:ln w="9525" cap="flat" cmpd="sng">
            <a:solidFill>
              <a:schemeClr val="dk2"/>
            </a:solidFill>
            <a:prstDash val="solid"/>
            <a:round/>
            <a:headEnd type="none" w="med" len="med"/>
            <a:tailEnd type="none" w="med" len="med"/>
          </a:ln>
        </p:spPr>
      </p:cxnSp>
      <p:pic>
        <p:nvPicPr>
          <p:cNvPr id="295" name="Google Shape;295;p47"/>
          <p:cNvPicPr preferRelativeResize="0"/>
          <p:nvPr/>
        </p:nvPicPr>
        <p:blipFill rotWithShape="1">
          <a:blip r:embed="rId3">
            <a:alphaModFix/>
          </a:blip>
          <a:srcRect t="16540" b="16547"/>
          <a:stretch/>
        </p:blipFill>
        <p:spPr>
          <a:xfrm>
            <a:off x="7218795" y="2180764"/>
            <a:ext cx="1606719" cy="107507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8"/>
          <p:cNvSpPr txBox="1"/>
          <p:nvPr/>
        </p:nvSpPr>
        <p:spPr>
          <a:xfrm>
            <a:off x="598600" y="371525"/>
            <a:ext cx="7761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FFFFFF"/>
                </a:solidFill>
                <a:latin typeface="Roboto Condensed Light"/>
                <a:ea typeface="Roboto Condensed Light"/>
                <a:cs typeface="Roboto Condensed Light"/>
                <a:sym typeface="Roboto Condensed Light"/>
              </a:rPr>
              <a:t>El valor presente neto es una medida del Beneficio que rinde un proyecto de Inversión a través de toda su vida útil </a:t>
            </a:r>
            <a:endParaRPr sz="1800">
              <a:solidFill>
                <a:srgbClr val="FFFFFF"/>
              </a:solidFill>
              <a:latin typeface="Roboto Condensed Light"/>
              <a:ea typeface="Roboto Condensed Light"/>
              <a:cs typeface="Roboto Condensed Light"/>
              <a:sym typeface="Roboto Condensed Light"/>
            </a:endParaRPr>
          </a:p>
        </p:txBody>
      </p:sp>
      <p:pic>
        <p:nvPicPr>
          <p:cNvPr id="301" name="Google Shape;301;p48"/>
          <p:cNvPicPr preferRelativeResize="0"/>
          <p:nvPr/>
        </p:nvPicPr>
        <p:blipFill>
          <a:blip r:embed="rId3">
            <a:alphaModFix/>
          </a:blip>
          <a:stretch>
            <a:fillRect/>
          </a:stretch>
        </p:blipFill>
        <p:spPr>
          <a:xfrm>
            <a:off x="1865625" y="1262825"/>
            <a:ext cx="5697489" cy="3728275"/>
          </a:xfrm>
          <a:prstGeom prst="rect">
            <a:avLst/>
          </a:prstGeom>
          <a:noFill/>
          <a:ln>
            <a:noFill/>
          </a:ln>
        </p:spPr>
      </p:pic>
      <p:pic>
        <p:nvPicPr>
          <p:cNvPr id="302" name="Google Shape;302;p48"/>
          <p:cNvPicPr preferRelativeResize="0"/>
          <p:nvPr/>
        </p:nvPicPr>
        <p:blipFill rotWithShape="1">
          <a:blip r:embed="rId4">
            <a:alphaModFix/>
          </a:blip>
          <a:srcRect/>
          <a:stretch/>
        </p:blipFill>
        <p:spPr>
          <a:xfrm>
            <a:off x="272677" y="2089375"/>
            <a:ext cx="1340595" cy="134060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Cálculo del VPN</a:t>
            </a:r>
            <a:endParaRPr/>
          </a:p>
        </p:txBody>
      </p:sp>
      <p:pic>
        <p:nvPicPr>
          <p:cNvPr id="308" name="Google Shape;308;p49"/>
          <p:cNvPicPr preferRelativeResize="0"/>
          <p:nvPr/>
        </p:nvPicPr>
        <p:blipFill>
          <a:blip r:embed="rId3">
            <a:alphaModFix/>
          </a:blip>
          <a:stretch>
            <a:fillRect/>
          </a:stretch>
        </p:blipFill>
        <p:spPr>
          <a:xfrm>
            <a:off x="581025" y="1076400"/>
            <a:ext cx="6192294" cy="3539649"/>
          </a:xfrm>
          <a:prstGeom prst="rect">
            <a:avLst/>
          </a:prstGeom>
          <a:noFill/>
          <a:ln>
            <a:noFill/>
          </a:ln>
        </p:spPr>
      </p:pic>
      <p:pic>
        <p:nvPicPr>
          <p:cNvPr id="309" name="Google Shape;309;p49"/>
          <p:cNvPicPr preferRelativeResize="0"/>
          <p:nvPr/>
        </p:nvPicPr>
        <p:blipFill rotWithShape="1">
          <a:blip r:embed="rId4">
            <a:alphaModFix/>
          </a:blip>
          <a:srcRect l="4194" t="11228" r="4213" b="8854"/>
          <a:stretch/>
        </p:blipFill>
        <p:spPr>
          <a:xfrm>
            <a:off x="7374225" y="3428862"/>
            <a:ext cx="1448304" cy="126358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cxnSp>
        <p:nvCxnSpPr>
          <p:cNvPr id="314" name="Google Shape;314;p50"/>
          <p:cNvCxnSpPr/>
          <p:nvPr/>
        </p:nvCxnSpPr>
        <p:spPr>
          <a:xfrm>
            <a:off x="588400" y="3652200"/>
            <a:ext cx="0" cy="1515000"/>
          </a:xfrm>
          <a:prstGeom prst="straightConnector1">
            <a:avLst/>
          </a:prstGeom>
          <a:noFill/>
          <a:ln w="9525" cap="flat" cmpd="sng">
            <a:solidFill>
              <a:schemeClr val="dk2"/>
            </a:solidFill>
            <a:prstDash val="solid"/>
            <a:round/>
            <a:headEnd type="none" w="med" len="med"/>
            <a:tailEnd type="none" w="med" len="med"/>
          </a:ln>
        </p:spPr>
      </p:cxnSp>
      <p:pic>
        <p:nvPicPr>
          <p:cNvPr id="315" name="Google Shape;315;p50"/>
          <p:cNvPicPr preferRelativeResize="0"/>
          <p:nvPr/>
        </p:nvPicPr>
        <p:blipFill>
          <a:blip r:embed="rId3">
            <a:alphaModFix/>
          </a:blip>
          <a:stretch>
            <a:fillRect/>
          </a:stretch>
        </p:blipFill>
        <p:spPr>
          <a:xfrm>
            <a:off x="1738300" y="152400"/>
            <a:ext cx="4803251"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1"/>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Does anyone have any questions?</a:t>
            </a:r>
            <a:endParaRPr dirty="0"/>
          </a:p>
          <a:p>
            <a:pPr marL="0" lvl="0" indent="0" algn="ctr" rtl="0">
              <a:spcBef>
                <a:spcPts val="0"/>
              </a:spcBef>
              <a:spcAft>
                <a:spcPts val="0"/>
              </a:spcAft>
              <a:buClr>
                <a:schemeClr val="dk1"/>
              </a:buClr>
              <a:buSzPts val="1100"/>
              <a:buFont typeface="Arial"/>
              <a:buNone/>
            </a:pPr>
            <a:endParaRPr dirty="0"/>
          </a:p>
        </p:txBody>
      </p:sp>
      <p:sp>
        <p:nvSpPr>
          <p:cNvPr id="321" name="Google Shape;321;p51"/>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cxnSp>
        <p:nvCxnSpPr>
          <p:cNvPr id="322" name="Google Shape;322;p51"/>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grpSp>
        <p:nvGrpSpPr>
          <p:cNvPr id="323" name="Google Shape;323;p51"/>
          <p:cNvGrpSpPr/>
          <p:nvPr/>
        </p:nvGrpSpPr>
        <p:grpSpPr>
          <a:xfrm>
            <a:off x="8090523" y="808178"/>
            <a:ext cx="279476" cy="279476"/>
            <a:chOff x="1379798" y="1723250"/>
            <a:chExt cx="397887" cy="397887"/>
          </a:xfrm>
        </p:grpSpPr>
        <p:sp>
          <p:nvSpPr>
            <p:cNvPr id="324" name="Google Shape;324;p5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51"/>
          <p:cNvGrpSpPr/>
          <p:nvPr/>
        </p:nvGrpSpPr>
        <p:grpSpPr>
          <a:xfrm>
            <a:off x="7341818" y="808178"/>
            <a:ext cx="279490" cy="279476"/>
            <a:chOff x="266768" y="1721375"/>
            <a:chExt cx="397907" cy="397887"/>
          </a:xfrm>
        </p:grpSpPr>
        <p:sp>
          <p:nvSpPr>
            <p:cNvPr id="329" name="Google Shape;329;p5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51"/>
          <p:cNvGrpSpPr/>
          <p:nvPr/>
        </p:nvGrpSpPr>
        <p:grpSpPr>
          <a:xfrm>
            <a:off x="7716184" y="808178"/>
            <a:ext cx="279461" cy="279476"/>
            <a:chOff x="864491" y="1723250"/>
            <a:chExt cx="397866" cy="397887"/>
          </a:xfrm>
        </p:grpSpPr>
        <p:sp>
          <p:nvSpPr>
            <p:cNvPr id="332" name="Google Shape;332;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5" name="Google Shape;335;p51"/>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8"/>
          <p:cNvPicPr preferRelativeResize="0"/>
          <p:nvPr/>
        </p:nvPicPr>
        <p:blipFill>
          <a:blip r:embed="rId3">
            <a:alphaModFix/>
          </a:blip>
          <a:stretch>
            <a:fillRect/>
          </a:stretch>
        </p:blipFill>
        <p:spPr>
          <a:xfrm>
            <a:off x="461963" y="381000"/>
            <a:ext cx="8220075" cy="438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9"/>
          <p:cNvPicPr preferRelativeResize="0"/>
          <p:nvPr/>
        </p:nvPicPr>
        <p:blipFill>
          <a:blip r:embed="rId3">
            <a:alphaModFix/>
          </a:blip>
          <a:stretch>
            <a:fillRect/>
          </a:stretch>
        </p:blipFill>
        <p:spPr>
          <a:xfrm>
            <a:off x="604838" y="847725"/>
            <a:ext cx="7934325" cy="3448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30"/>
          <p:cNvPicPr preferRelativeResize="0"/>
          <p:nvPr/>
        </p:nvPicPr>
        <p:blipFill>
          <a:blip r:embed="rId3">
            <a:alphaModFix/>
          </a:blip>
          <a:stretch>
            <a:fillRect/>
          </a:stretch>
        </p:blipFill>
        <p:spPr>
          <a:xfrm>
            <a:off x="1122525" y="420725"/>
            <a:ext cx="6019800" cy="4010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31"/>
          <p:cNvPicPr preferRelativeResize="0"/>
          <p:nvPr/>
        </p:nvPicPr>
        <p:blipFill>
          <a:blip r:embed="rId3">
            <a:alphaModFix/>
          </a:blip>
          <a:stretch>
            <a:fillRect/>
          </a:stretch>
        </p:blipFill>
        <p:spPr>
          <a:xfrm>
            <a:off x="1395400" y="334575"/>
            <a:ext cx="6076950" cy="4171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2"/>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Existen varios métodos para valorar empresas </a:t>
            </a:r>
            <a:endParaRPr/>
          </a:p>
        </p:txBody>
      </p:sp>
      <p:cxnSp>
        <p:nvCxnSpPr>
          <p:cNvPr id="166" name="Google Shape;166;p32"/>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67" name="Google Shape;167;p32"/>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32"/>
          <p:cNvSpPr txBox="1"/>
          <p:nvPr/>
        </p:nvSpPr>
        <p:spPr>
          <a:xfrm>
            <a:off x="763725" y="495400"/>
            <a:ext cx="1754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FFFFFF"/>
                </a:solidFill>
                <a:latin typeface="Roboto Condensed Light"/>
                <a:ea typeface="Roboto Condensed Light"/>
                <a:cs typeface="Roboto Condensed Light"/>
                <a:sym typeface="Roboto Condensed Light"/>
              </a:rPr>
              <a:t>Métodos basados en el balance general</a:t>
            </a:r>
            <a:endParaRPr sz="1500">
              <a:solidFill>
                <a:srgbClr val="FFFFFF"/>
              </a:solidFill>
              <a:latin typeface="Roboto Condensed Light"/>
              <a:ea typeface="Roboto Condensed Light"/>
              <a:cs typeface="Roboto Condensed Light"/>
              <a:sym typeface="Roboto Condensed Light"/>
            </a:endParaRPr>
          </a:p>
        </p:txBody>
      </p:sp>
      <p:sp>
        <p:nvSpPr>
          <p:cNvPr id="169" name="Google Shape;169;p32"/>
          <p:cNvSpPr txBox="1"/>
          <p:nvPr/>
        </p:nvSpPr>
        <p:spPr>
          <a:xfrm>
            <a:off x="763725" y="2098650"/>
            <a:ext cx="17544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FFFFFF"/>
                </a:solidFill>
                <a:latin typeface="Roboto Condensed Light"/>
                <a:ea typeface="Roboto Condensed Light"/>
                <a:cs typeface="Roboto Condensed Light"/>
                <a:sym typeface="Roboto Condensed Light"/>
              </a:rPr>
              <a:t>Métodos basados en la cuenta de resultados </a:t>
            </a:r>
            <a:endParaRPr sz="1500">
              <a:solidFill>
                <a:srgbClr val="FFFFFF"/>
              </a:solidFill>
              <a:latin typeface="Roboto Condensed Light"/>
              <a:ea typeface="Roboto Condensed Light"/>
              <a:cs typeface="Roboto Condensed Light"/>
              <a:sym typeface="Roboto Condensed Light"/>
            </a:endParaRPr>
          </a:p>
        </p:txBody>
      </p:sp>
      <p:sp>
        <p:nvSpPr>
          <p:cNvPr id="170" name="Google Shape;170;p32"/>
          <p:cNvSpPr txBox="1"/>
          <p:nvPr/>
        </p:nvSpPr>
        <p:spPr>
          <a:xfrm>
            <a:off x="6282825" y="2975850"/>
            <a:ext cx="17544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FFFFFF"/>
                </a:solidFill>
                <a:latin typeface="Roboto Condensed Light"/>
                <a:ea typeface="Roboto Condensed Light"/>
                <a:cs typeface="Roboto Condensed Light"/>
                <a:sym typeface="Roboto Condensed Light"/>
              </a:rPr>
              <a:t>Métodos mixtos basados en el fondo de comercio</a:t>
            </a:r>
            <a:endParaRPr sz="1500">
              <a:solidFill>
                <a:srgbClr val="FFFFFF"/>
              </a:solidFill>
              <a:latin typeface="Roboto Condensed Light"/>
              <a:ea typeface="Roboto Condensed Light"/>
              <a:cs typeface="Roboto Condensed Light"/>
              <a:sym typeface="Roboto Condensed Light"/>
            </a:endParaRPr>
          </a:p>
        </p:txBody>
      </p:sp>
      <p:sp>
        <p:nvSpPr>
          <p:cNvPr id="171" name="Google Shape;171;p32"/>
          <p:cNvSpPr txBox="1"/>
          <p:nvPr/>
        </p:nvSpPr>
        <p:spPr>
          <a:xfrm>
            <a:off x="6282825" y="1309475"/>
            <a:ext cx="17544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FFFFFF"/>
                </a:solidFill>
                <a:latin typeface="Roboto Condensed Light"/>
                <a:ea typeface="Roboto Condensed Light"/>
                <a:cs typeface="Roboto Condensed Light"/>
                <a:sym typeface="Roboto Condensed Light"/>
              </a:rPr>
              <a:t>Métodos basados en el descuento de flujos de fondos </a:t>
            </a:r>
            <a:endParaRPr sz="15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33"/>
          <p:cNvPicPr preferRelativeResize="0"/>
          <p:nvPr/>
        </p:nvPicPr>
        <p:blipFill>
          <a:blip r:embed="rId3">
            <a:alphaModFix/>
          </a:blip>
          <a:stretch>
            <a:fillRect/>
          </a:stretch>
        </p:blipFill>
        <p:spPr>
          <a:xfrm>
            <a:off x="2026813" y="152400"/>
            <a:ext cx="5090376"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34"/>
          <p:cNvPicPr preferRelativeResize="0"/>
          <p:nvPr/>
        </p:nvPicPr>
        <p:blipFill>
          <a:blip r:embed="rId3">
            <a:alphaModFix/>
          </a:blip>
          <a:stretch>
            <a:fillRect/>
          </a:stretch>
        </p:blipFill>
        <p:spPr>
          <a:xfrm>
            <a:off x="2000250" y="952500"/>
            <a:ext cx="5143500" cy="3238500"/>
          </a:xfrm>
          <a:prstGeom prst="rect">
            <a:avLst/>
          </a:prstGeom>
          <a:noFill/>
          <a:ln>
            <a:noFill/>
          </a:ln>
        </p:spPr>
      </p:pic>
    </p:spTree>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48126A"/>
      </a:lt1>
      <a:dk2>
        <a:srgbClr val="FF8CFF"/>
      </a:dk2>
      <a:lt2>
        <a:srgbClr val="6769FF"/>
      </a:lt2>
      <a:accent1>
        <a:srgbClr val="000044"/>
      </a:accent1>
      <a:accent2>
        <a:srgbClr val="48126A"/>
      </a:accent2>
      <a:accent3>
        <a:srgbClr val="8F258F"/>
      </a:accent3>
      <a:accent4>
        <a:srgbClr val="FF8CFF"/>
      </a:accent4>
      <a:accent5>
        <a:srgbClr val="784CCF"/>
      </a:accent5>
      <a:accent6>
        <a:srgbClr val="676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371</Words>
  <Application>Microsoft Office PowerPoint</Application>
  <PresentationFormat>Presentación en pantalla (16:9)</PresentationFormat>
  <Paragraphs>33</Paragraphs>
  <Slides>26</Slides>
  <Notes>26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26</vt:i4>
      </vt:variant>
    </vt:vector>
  </HeadingPairs>
  <TitlesOfParts>
    <vt:vector size="34" baseType="lpstr">
      <vt:lpstr>Roboto Condensed</vt:lpstr>
      <vt:lpstr>Exo 2</vt:lpstr>
      <vt:lpstr>Arial</vt:lpstr>
      <vt:lpstr>Fira Sans Extra Condensed Medium</vt:lpstr>
      <vt:lpstr>Squada One</vt:lpstr>
      <vt:lpstr>Arvo</vt:lpstr>
      <vt:lpstr>Roboto Condensed Light</vt:lpstr>
      <vt:lpstr>Tech Newsletter by Slidesgo</vt:lpstr>
      <vt:lpstr>VALORIZACIÓN DEL EMPRENDIMIENTO </vt:lpstr>
      <vt:lpstr>Presentación de PowerPoint</vt:lpstr>
      <vt:lpstr>Presentación de PowerPoint</vt:lpstr>
      <vt:lpstr>Presentación de PowerPoint</vt:lpstr>
      <vt:lpstr>Presentación de PowerPoint</vt:lpstr>
      <vt:lpstr>Presentación de PowerPoint</vt:lpstr>
      <vt:lpstr>Existen varios métodos para valorar empresas </vt:lpstr>
      <vt:lpstr>Presentación de PowerPoint</vt:lpstr>
      <vt:lpstr>Presentación de PowerPoint</vt:lpstr>
      <vt:lpstr>Presentación de PowerPoint</vt:lpstr>
      <vt:lpstr>Presentación de PowerPoint</vt:lpstr>
      <vt:lpstr>Presentación de PowerPoint</vt:lpstr>
      <vt:lpstr>Presentación de PowerPoint</vt:lpstr>
      <vt:lpstr>Costo promedio ponderado de capital</vt:lpstr>
      <vt:lpstr>IMPORTANCIA </vt:lpstr>
      <vt:lpstr>Factores que afectan al WACC</vt:lpstr>
      <vt:lpstr>ÍNDICE DE RENTABILIDAD </vt:lpstr>
      <vt:lpstr>TASA INTERNA DE RETORNO (TIR) </vt:lpstr>
      <vt:lpstr>VENTAJAS Y DESVENTAJAS DE LA TIR  </vt:lpstr>
      <vt:lpstr>Presentación de PowerPoint</vt:lpstr>
      <vt:lpstr>Presentación de PowerPoint</vt:lpstr>
      <vt:lpstr>VALOR PRESENTE NETO</vt:lpstr>
      <vt:lpstr>Presentación de PowerPoint</vt:lpstr>
      <vt:lpstr>Cálculo del VPN</vt:lpstr>
      <vt:lpstr>Presentación de PowerPoint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VALORIZACIÓN DEL EMPRENDIMIENTO </dc:title>
  <dc:creator>dw0001la CI5</dc:creator>
  <cp:lastModifiedBy>LLANOS MURILLO JENNY CAROLINA</cp:lastModifiedBy>
  <cp:revision>1</cp:revision>
  <dcterms:modified xsi:type="dcterms:W3CDTF">2021-01-24T20:34:32Z</dcterms:modified>
</cp:coreProperties>
</file>